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84" r:id="rId10"/>
    <p:sldId id="259" r:id="rId11"/>
    <p:sldId id="274" r:id="rId12"/>
    <p:sldId id="275" r:id="rId13"/>
    <p:sldId id="276" r:id="rId14"/>
    <p:sldId id="285" r:id="rId15"/>
    <p:sldId id="278" r:id="rId16"/>
    <p:sldId id="279" r:id="rId17"/>
    <p:sldId id="277" r:id="rId18"/>
    <p:sldId id="282" r:id="rId19"/>
    <p:sldId id="280" r:id="rId20"/>
    <p:sldId id="281" r:id="rId21"/>
    <p:sldId id="286" r:id="rId22"/>
    <p:sldId id="287" r:id="rId23"/>
    <p:sldId id="288" r:id="rId24"/>
    <p:sldId id="290" r:id="rId25"/>
    <p:sldId id="289" r:id="rId26"/>
    <p:sldId id="283" r:id="rId27"/>
    <p:sldId id="292" r:id="rId28"/>
    <p:sldId id="291" r:id="rId29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3D80BB41-09A5-4E80-A7C7-BB5987F45FEC}">
      <dgm:prSet/>
      <dgm:spPr/>
      <dgm:t>
        <a:bodyPr/>
        <a:lstStyle/>
        <a:p>
          <a:r>
            <a:rPr lang="en-US" dirty="0"/>
            <a:t>EffectiveNetB3</a:t>
          </a:r>
          <a:endParaRPr lang="LID4096" dirty="0"/>
        </a:p>
      </dgm:t>
    </dgm:pt>
    <dgm:pt modelId="{DFCF2BC4-18A2-4A7A-B75A-28A51D070910}" type="parTrans" cxnId="{485C6122-47FE-4E93-88F0-06BCE3CC5B08}">
      <dgm:prSet/>
      <dgm:spPr/>
      <dgm:t>
        <a:bodyPr/>
        <a:lstStyle/>
        <a:p>
          <a:endParaRPr lang="LID4096"/>
        </a:p>
      </dgm:t>
    </dgm:pt>
    <dgm:pt modelId="{4680D0E8-CF2E-4961-B6CB-D4744EC313ED}" type="sibTrans" cxnId="{485C6122-47FE-4E93-88F0-06BCE3CC5B08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4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4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4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4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4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4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4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4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4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00675FEC-8F0C-49B5-BC90-B0EE8FDC7548}" type="pres">
      <dgm:prSet presAssocID="{DFCF2BC4-18A2-4A7A-B75A-28A51D070910}" presName="Name37" presStyleLbl="parChTrans1D2" presStyleIdx="3" presStyleCnt="4"/>
      <dgm:spPr/>
    </dgm:pt>
    <dgm:pt modelId="{FC049335-1C55-4E75-826D-6E4D9FF77271}" type="pres">
      <dgm:prSet presAssocID="{3D80BB41-09A5-4E80-A7C7-BB5987F45FEC}" presName="hierRoot2" presStyleCnt="0">
        <dgm:presLayoutVars>
          <dgm:hierBranch val="init"/>
        </dgm:presLayoutVars>
      </dgm:prSet>
      <dgm:spPr/>
    </dgm:pt>
    <dgm:pt modelId="{BF806BA3-B097-45ED-ABC4-ECAF55693D8D}" type="pres">
      <dgm:prSet presAssocID="{3D80BB41-09A5-4E80-A7C7-BB5987F45FEC}" presName="rootComposite" presStyleCnt="0"/>
      <dgm:spPr/>
    </dgm:pt>
    <dgm:pt modelId="{7373C718-3224-4A75-A3FE-FA2FF382F113}" type="pres">
      <dgm:prSet presAssocID="{3D80BB41-09A5-4E80-A7C7-BB5987F45FEC}" presName="rootText" presStyleLbl="node2" presStyleIdx="3" presStyleCnt="4">
        <dgm:presLayoutVars>
          <dgm:chPref val="3"/>
        </dgm:presLayoutVars>
      </dgm:prSet>
      <dgm:spPr/>
    </dgm:pt>
    <dgm:pt modelId="{F288F463-1E2D-4BD7-A393-81AF28D3F5C4}" type="pres">
      <dgm:prSet presAssocID="{3D80BB41-09A5-4E80-A7C7-BB5987F45FEC}" presName="rootConnector" presStyleLbl="node2" presStyleIdx="3" presStyleCnt="4"/>
      <dgm:spPr/>
    </dgm:pt>
    <dgm:pt modelId="{745FB8DB-7B9F-4DE9-B913-666556AEB075}" type="pres">
      <dgm:prSet presAssocID="{3D80BB41-09A5-4E80-A7C7-BB5987F45FEC}" presName="hierChild4" presStyleCnt="0"/>
      <dgm:spPr/>
    </dgm:pt>
    <dgm:pt modelId="{4DE5CB6F-4A89-4A78-B908-212FF3B371D2}" type="pres">
      <dgm:prSet presAssocID="{3D80BB41-09A5-4E80-A7C7-BB5987F45FEC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56771208-9E85-4931-B163-FC43059AB05A}" type="presOf" srcId="{3D80BB41-09A5-4E80-A7C7-BB5987F45FEC}" destId="{7373C718-3224-4A75-A3FE-FA2FF382F113}" srcOrd="0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485C6122-47FE-4E93-88F0-06BCE3CC5B08}" srcId="{483DE6AB-783C-47AE-89BF-4780ECFF6679}" destId="{3D80BB41-09A5-4E80-A7C7-BB5987F45FEC}" srcOrd="3" destOrd="0" parTransId="{DFCF2BC4-18A2-4A7A-B75A-28A51D070910}" sibTransId="{4680D0E8-CF2E-4961-B6CB-D4744EC313ED}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B4DB3B32-95FC-46E2-B570-AF75CA89DFB7}" type="presOf" srcId="{DFCF2BC4-18A2-4A7A-B75A-28A51D070910}" destId="{00675FEC-8F0C-49B5-BC90-B0EE8FDC7548}" srcOrd="0" destOrd="0" presId="urn:microsoft.com/office/officeart/2005/8/layout/orgChart1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151272B6-29C3-4A4F-A476-8487EC61949F}" type="presOf" srcId="{3D80BB41-09A5-4E80-A7C7-BB5987F45FEC}" destId="{F288F463-1E2D-4BD7-A393-81AF28D3F5C4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85720710-FAF8-475C-A4F6-5932ACB62E6B}" type="presParOf" srcId="{4E0AD348-F8D3-4D89-99ED-F210E65D8B54}" destId="{00675FEC-8F0C-49B5-BC90-B0EE8FDC7548}" srcOrd="6" destOrd="0" presId="urn:microsoft.com/office/officeart/2005/8/layout/orgChart1"/>
    <dgm:cxn modelId="{2DE5F5DD-A834-4625-A557-B44EB445DA1B}" type="presParOf" srcId="{4E0AD348-F8D3-4D89-99ED-F210E65D8B54}" destId="{FC049335-1C55-4E75-826D-6E4D9FF77271}" srcOrd="7" destOrd="0" presId="urn:microsoft.com/office/officeart/2005/8/layout/orgChart1"/>
    <dgm:cxn modelId="{07B07C1A-8F91-4AF0-9F18-3291BF8D4215}" type="presParOf" srcId="{FC049335-1C55-4E75-826D-6E4D9FF77271}" destId="{BF806BA3-B097-45ED-ABC4-ECAF55693D8D}" srcOrd="0" destOrd="0" presId="urn:microsoft.com/office/officeart/2005/8/layout/orgChart1"/>
    <dgm:cxn modelId="{5F05DC54-5D93-4E6A-825C-C78202B71525}" type="presParOf" srcId="{BF806BA3-B097-45ED-ABC4-ECAF55693D8D}" destId="{7373C718-3224-4A75-A3FE-FA2FF382F113}" srcOrd="0" destOrd="0" presId="urn:microsoft.com/office/officeart/2005/8/layout/orgChart1"/>
    <dgm:cxn modelId="{12DC2768-A37C-4124-B464-DE859737412D}" type="presParOf" srcId="{BF806BA3-B097-45ED-ABC4-ECAF55693D8D}" destId="{F288F463-1E2D-4BD7-A393-81AF28D3F5C4}" srcOrd="1" destOrd="0" presId="urn:microsoft.com/office/officeart/2005/8/layout/orgChart1"/>
    <dgm:cxn modelId="{FD7C77FA-0380-42EF-A174-CE3CB5D48E89}" type="presParOf" srcId="{FC049335-1C55-4E75-826D-6E4D9FF77271}" destId="{745FB8DB-7B9F-4DE9-B913-666556AEB075}" srcOrd="1" destOrd="0" presId="urn:microsoft.com/office/officeart/2005/8/layout/orgChart1"/>
    <dgm:cxn modelId="{D9782A1F-26FD-417F-BB61-A79F3762ED87}" type="presParOf" srcId="{FC049335-1C55-4E75-826D-6E4D9FF77271}" destId="{4DE5CB6F-4A89-4A78-B908-212FF3B371D2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75FEC-8F0C-49B5-BC90-B0EE8FDC7548}">
      <dsp:nvSpPr>
        <dsp:cNvPr id="0" name=""/>
        <dsp:cNvSpPr/>
      </dsp:nvSpPr>
      <dsp:spPr>
        <a:xfrm>
          <a:off x="5410200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4237302" y="245133"/>
              </a:lnTo>
              <a:lnTo>
                <a:pt x="4237302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E0272-1086-4959-A1CB-0F7725032489}">
      <dsp:nvSpPr>
        <dsp:cNvPr id="0" name=""/>
        <dsp:cNvSpPr/>
      </dsp:nvSpPr>
      <dsp:spPr>
        <a:xfrm>
          <a:off x="5410200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1412434" y="245133"/>
              </a:lnTo>
              <a:lnTo>
                <a:pt x="1412434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3063925" y="2880462"/>
          <a:ext cx="350190" cy="107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916"/>
              </a:lnTo>
              <a:lnTo>
                <a:pt x="350190" y="107391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3997765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1412434" y="0"/>
              </a:moveTo>
              <a:lnTo>
                <a:pt x="1412434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1172897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4237302" y="0"/>
              </a:moveTo>
              <a:lnTo>
                <a:pt x="4237302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42899" y="55594"/>
          <a:ext cx="2334601" cy="11673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Preprocessing</a:t>
          </a:r>
          <a:endParaRPr lang="LID4096" sz="2500" kern="1200" dirty="0"/>
        </a:p>
      </dsp:txBody>
      <dsp:txXfrm>
        <a:off x="4242899" y="55594"/>
        <a:ext cx="2334601" cy="1167300"/>
      </dsp:txXfrm>
    </dsp:sp>
    <dsp:sp modelId="{326CE7D6-6834-4866-A774-08C7F76C3F45}">
      <dsp:nvSpPr>
        <dsp:cNvPr id="0" name=""/>
        <dsp:cNvSpPr/>
      </dsp:nvSpPr>
      <dsp:spPr>
        <a:xfrm>
          <a:off x="5597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5597" y="1713161"/>
        <a:ext cx="2334601" cy="1167300"/>
      </dsp:txXfrm>
    </dsp:sp>
    <dsp:sp modelId="{3EA8413E-BA80-4314-A094-C21DAA203C7D}">
      <dsp:nvSpPr>
        <dsp:cNvPr id="0" name=""/>
        <dsp:cNvSpPr/>
      </dsp:nvSpPr>
      <dsp:spPr>
        <a:xfrm>
          <a:off x="2830465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2830465" y="1713161"/>
        <a:ext cx="2334601" cy="1167300"/>
      </dsp:txXfrm>
    </dsp:sp>
    <dsp:sp modelId="{B4CA39BA-0295-4CD3-A23A-48326E93D79B}">
      <dsp:nvSpPr>
        <dsp:cNvPr id="0" name=""/>
        <dsp:cNvSpPr/>
      </dsp:nvSpPr>
      <dsp:spPr>
        <a:xfrm>
          <a:off x="3414115" y="3370728"/>
          <a:ext cx="2334601" cy="1167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XGBoost</a:t>
          </a:r>
          <a:endParaRPr lang="LID4096" sz="2500" kern="1200" dirty="0"/>
        </a:p>
      </dsp:txBody>
      <dsp:txXfrm>
        <a:off x="3414115" y="3370728"/>
        <a:ext cx="2334601" cy="1167300"/>
      </dsp:txXfrm>
    </dsp:sp>
    <dsp:sp modelId="{2214693C-75A7-4DA1-A788-DE8A06A06373}">
      <dsp:nvSpPr>
        <dsp:cNvPr id="0" name=""/>
        <dsp:cNvSpPr/>
      </dsp:nvSpPr>
      <dsp:spPr>
        <a:xfrm>
          <a:off x="5655333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  <a:endParaRPr lang="LID4096" sz="2500" kern="1200" dirty="0"/>
        </a:p>
      </dsp:txBody>
      <dsp:txXfrm>
        <a:off x="5655333" y="1713161"/>
        <a:ext cx="2334601" cy="1167300"/>
      </dsp:txXfrm>
    </dsp:sp>
    <dsp:sp modelId="{7373C718-3224-4A75-A3FE-FA2FF382F113}">
      <dsp:nvSpPr>
        <dsp:cNvPr id="0" name=""/>
        <dsp:cNvSpPr/>
      </dsp:nvSpPr>
      <dsp:spPr>
        <a:xfrm>
          <a:off x="8480201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EffectiveNetB3</a:t>
          </a:r>
          <a:endParaRPr lang="LID4096" sz="2500" kern="1200" dirty="0"/>
        </a:p>
      </dsp:txBody>
      <dsp:txXfrm>
        <a:off x="8480201" y="1713161"/>
        <a:ext cx="2334601" cy="116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18C9B8-D4DC-4E09-9803-E1E4F77E0777}"/>
              </a:ext>
            </a:extLst>
          </p:cNvPr>
          <p:cNvSpPr/>
          <p:nvPr/>
        </p:nvSpPr>
        <p:spPr>
          <a:xfrm>
            <a:off x="0" y="1105786"/>
            <a:ext cx="3727750" cy="368815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4A77C2-0FB3-42F6-B19F-05F61CF12E4A}"/>
              </a:ext>
            </a:extLst>
          </p:cNvPr>
          <p:cNvSpPr/>
          <p:nvPr/>
        </p:nvSpPr>
        <p:spPr>
          <a:xfrm>
            <a:off x="3727750" y="1888501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3F4F7E-B184-4C0A-BB77-421F112D875C}"/>
              </a:ext>
            </a:extLst>
          </p:cNvPr>
          <p:cNvSpPr/>
          <p:nvPr/>
        </p:nvSpPr>
        <p:spPr>
          <a:xfrm>
            <a:off x="3727750" y="4413026"/>
            <a:ext cx="3236576" cy="243828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66B398-487F-46C4-AA26-570459543E8F}"/>
              </a:ext>
            </a:extLst>
          </p:cNvPr>
          <p:cNvSpPr/>
          <p:nvPr/>
        </p:nvSpPr>
        <p:spPr>
          <a:xfrm>
            <a:off x="7156914" y="1105786"/>
            <a:ext cx="3236576" cy="25237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F13AFC-265B-41FA-A3B6-5617B4D51972}"/>
              </a:ext>
            </a:extLst>
          </p:cNvPr>
          <p:cNvSpPr/>
          <p:nvPr/>
        </p:nvSpPr>
        <p:spPr>
          <a:xfrm>
            <a:off x="0" y="4793942"/>
            <a:ext cx="3690372" cy="205736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23EFDA-A3DD-4434-9640-35589FF16453}"/>
              </a:ext>
            </a:extLst>
          </p:cNvPr>
          <p:cNvSpPr/>
          <p:nvPr/>
        </p:nvSpPr>
        <p:spPr>
          <a:xfrm>
            <a:off x="3805355" y="932155"/>
            <a:ext cx="3236576" cy="95634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3A00E-2C51-4FCE-BEB1-0A917D1547A1}"/>
              </a:ext>
            </a:extLst>
          </p:cNvPr>
          <p:cNvSpPr/>
          <p:nvPr/>
        </p:nvSpPr>
        <p:spPr>
          <a:xfrm>
            <a:off x="3805355" y="772357"/>
            <a:ext cx="3236576" cy="333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58770-37CF-4579-B828-4BDD72B5F3D6}"/>
              </a:ext>
            </a:extLst>
          </p:cNvPr>
          <p:cNvSpPr txBox="1"/>
          <p:nvPr/>
        </p:nvSpPr>
        <p:spPr>
          <a:xfrm>
            <a:off x="10093911" y="4731798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Fully connected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D67F5-FC06-4260-A66E-39E6011D026F}"/>
              </a:ext>
            </a:extLst>
          </p:cNvPr>
          <p:cNvSpPr txBox="1"/>
          <p:nvPr/>
        </p:nvSpPr>
        <p:spPr>
          <a:xfrm>
            <a:off x="10088929" y="5486752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0.5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F01C0-E933-4B07-A089-AC4D856BE54B}"/>
              </a:ext>
            </a:extLst>
          </p:cNvPr>
          <p:cNvSpPr txBox="1"/>
          <p:nvPr/>
        </p:nvSpPr>
        <p:spPr>
          <a:xfrm>
            <a:off x="10088929" y="6241706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softmax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CF51-8A8A-4D40-9571-8AC8F4D02A52}"/>
              </a:ext>
            </a:extLst>
          </p:cNvPr>
          <p:cNvSpPr txBox="1"/>
          <p:nvPr/>
        </p:nvSpPr>
        <p:spPr>
          <a:xfrm rot="16200000">
            <a:off x="7716460" y="2582963"/>
            <a:ext cx="82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Training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6717CB-F694-40D5-99BA-CF672EB62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9" y="1812513"/>
            <a:ext cx="4221240" cy="49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E2767-C078-41F6-AFF7-124AD02EF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2" t="35857" r="25510" b="24402"/>
          <a:stretch/>
        </p:blipFill>
        <p:spPr>
          <a:xfrm>
            <a:off x="4216151" y="2889752"/>
            <a:ext cx="7975849" cy="331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97227-38C8-42CF-ADCC-237C94AA1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" y="1594247"/>
            <a:ext cx="4437772" cy="52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BFC66-13FE-4AE1-A996-C5F9AB984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5" t="54342" r="57184" b="28673"/>
          <a:stretch/>
        </p:blipFill>
        <p:spPr>
          <a:xfrm>
            <a:off x="4927106" y="2503503"/>
            <a:ext cx="7072308" cy="30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0D71D-EB4E-4C96-89DD-3A98C540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4" t="33010" r="56456" b="50000"/>
          <a:stretch/>
        </p:blipFill>
        <p:spPr>
          <a:xfrm>
            <a:off x="6312023" y="4270159"/>
            <a:ext cx="5477523" cy="22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0.90                                                  Accuracy: 0.94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91044-7366-4029-B851-1DB693D5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" y="1802479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C2532FC-9832-4C18-B517-18060321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86" y="1802479"/>
            <a:ext cx="4185927" cy="49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07F-7276-1282-E6B8-DF73517A1D47}"/>
              </a:ext>
            </a:extLst>
          </p:cNvPr>
          <p:cNvSpPr txBox="1"/>
          <p:nvPr/>
        </p:nvSpPr>
        <p:spPr>
          <a:xfrm>
            <a:off x="0" y="1661785"/>
            <a:ext cx="51756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base_model</a:t>
            </a:r>
            <a:r>
              <a:rPr lang="en-US" sz="1100" dirty="0"/>
              <a:t> = VGG16(</a:t>
            </a:r>
            <a:r>
              <a:rPr lang="en-US" sz="1100" dirty="0" err="1"/>
              <a:t>input_shape</a:t>
            </a:r>
            <a:r>
              <a:rPr lang="en-US" sz="1100" dirty="0"/>
              <a:t>=(IMAGE_SIZE,IMAGE_SIZE,3),</a:t>
            </a:r>
          </a:p>
          <a:p>
            <a:r>
              <a:rPr lang="en-US" sz="1100" dirty="0"/>
              <a:t>			 </a:t>
            </a:r>
            <a:r>
              <a:rPr lang="en-US" sz="1100" dirty="0" err="1"/>
              <a:t>include_top</a:t>
            </a:r>
            <a:r>
              <a:rPr lang="en-US" sz="1100" dirty="0"/>
              <a:t>=False, weights='</a:t>
            </a:r>
            <a:r>
              <a:rPr lang="en-US" sz="1100" dirty="0" err="1"/>
              <a:t>imagenet</a:t>
            </a:r>
            <a:r>
              <a:rPr lang="en-US" sz="1100" dirty="0"/>
              <a:t>')</a:t>
            </a:r>
          </a:p>
          <a:p>
            <a:r>
              <a:rPr lang="en-US" sz="1100" dirty="0"/>
              <a:t># Set all layers to non-trainable</a:t>
            </a:r>
          </a:p>
          <a:p>
            <a:r>
              <a:rPr lang="en-US" sz="1100" dirty="0"/>
              <a:t>for layer in </a:t>
            </a:r>
            <a:r>
              <a:rPr lang="en-US" sz="1100" dirty="0" err="1"/>
              <a:t>base_model.layers</a:t>
            </a:r>
            <a:r>
              <a:rPr lang="en-US" sz="1100" dirty="0"/>
              <a:t>: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layer.trainable</a:t>
            </a:r>
            <a:r>
              <a:rPr lang="en-US" sz="1100" dirty="0"/>
              <a:t> = False</a:t>
            </a:r>
          </a:p>
          <a:p>
            <a:r>
              <a:rPr lang="en-US" sz="1100" dirty="0"/>
              <a:t># Set the last </a:t>
            </a:r>
            <a:r>
              <a:rPr lang="en-US" sz="1100" dirty="0" err="1"/>
              <a:t>vgg</a:t>
            </a:r>
            <a:r>
              <a:rPr lang="en-US" sz="1100" dirty="0"/>
              <a:t> block to trainable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[-2].trainable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[-3].trainable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[-4].trainable = True</a:t>
            </a:r>
          </a:p>
          <a:p>
            <a:endParaRPr lang="en-US" sz="1100" dirty="0"/>
          </a:p>
          <a:p>
            <a:r>
              <a:rPr lang="en-US" sz="1100" dirty="0"/>
              <a:t>model = Sequential()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(Input(shape=(IMAGE_SIZE,IMAGE_SIZE,3)))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</a:t>
            </a:r>
            <a:r>
              <a:rPr lang="en-US" sz="1100" dirty="0" err="1"/>
              <a:t>base_model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(Flatten())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(Dropout(0.3))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(Dense(128, activation='</a:t>
            </a:r>
            <a:r>
              <a:rPr lang="en-US" sz="1100" dirty="0" err="1"/>
              <a:t>relu</a:t>
            </a:r>
            <a:r>
              <a:rPr lang="en-US" sz="1100" dirty="0"/>
              <a:t>'))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(Dropout(0.2))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</a:t>
            </a:r>
            <a:r>
              <a:rPr lang="en-US" sz="1100" dirty="0" err="1"/>
              <a:t>len</a:t>
            </a:r>
            <a:r>
              <a:rPr lang="en-US" sz="1100" dirty="0"/>
              <a:t>(</a:t>
            </a:r>
            <a:r>
              <a:rPr lang="en-US" sz="1100" dirty="0" err="1"/>
              <a:t>unique_labels</a:t>
            </a:r>
            <a:r>
              <a:rPr lang="en-US" sz="1100" dirty="0"/>
              <a:t>), activation='</a:t>
            </a:r>
            <a:r>
              <a:rPr lang="en-US" sz="1100" dirty="0" err="1"/>
              <a:t>softmax</a:t>
            </a:r>
            <a:r>
              <a:rPr lang="en-US" sz="1100" dirty="0"/>
              <a:t>'))</a:t>
            </a:r>
          </a:p>
        </p:txBody>
      </p:sp>
      <p:pic>
        <p:nvPicPr>
          <p:cNvPr id="8194" name="Picture 2" descr="VGG 16 Easiest Explanation. VGG16: It is a convolutional neural… | by  Tanmay Thaker | Nerd For Tech | Medium">
            <a:extLst>
              <a:ext uri="{FF2B5EF4-FFF2-40B4-BE49-F238E27FC236}">
                <a16:creationId xmlns:a16="http://schemas.microsoft.com/office/drawing/2014/main" id="{07EF0A7A-E3DD-407C-9C64-C4160EA3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06" y="0"/>
            <a:ext cx="7386194" cy="5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756"/>
            <a:ext cx="8610600" cy="1293028"/>
          </a:xfrm>
        </p:spPr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5F252-1376-40B8-9B68-305C00117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2" t="30033" r="10000" b="36052"/>
          <a:stretch/>
        </p:blipFill>
        <p:spPr>
          <a:xfrm>
            <a:off x="2122034" y="4083729"/>
            <a:ext cx="10069966" cy="2774272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FF12192-969A-40C6-92DB-299C5FDB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9338"/>
            <a:ext cx="7412854" cy="336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0D73-FCE7-4786-93F6-F26BCD24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confusion matrix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B454A-4D48-4B02-B3CD-27A86E397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3" t="52298" r="57112" b="29993"/>
          <a:stretch/>
        </p:blipFill>
        <p:spPr>
          <a:xfrm>
            <a:off x="5518321" y="3231136"/>
            <a:ext cx="6508379" cy="2862997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05DF783-CCB2-4AEC-AEBC-F6DCB79FB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52" y="2149830"/>
            <a:ext cx="51339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0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94F1-461A-4CAA-8223-4ED4F4C7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</a:t>
            </a:r>
            <a:endParaRPr lang="LID409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651FA9-C4E4-423A-9661-78B8707AC4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1" y="3124706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8B1C801-2AFF-4386-8D4A-D10CA210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D7297-589A-49E5-ACCE-C4B67E31D58E}"/>
              </a:ext>
            </a:extLst>
          </p:cNvPr>
          <p:cNvSpPr txBox="1"/>
          <p:nvPr/>
        </p:nvSpPr>
        <p:spPr>
          <a:xfrm>
            <a:off x="461314" y="2056895"/>
            <a:ext cx="42413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compound scaling method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involves scaling the network's depth, width, and resolution simultaneously. 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allows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EfficientNet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models to achieve state-of-the-art accuracy while using fewer resources compared to traditional approaches.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3382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4122-732B-416A-BAC0-9CE33ED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training</a:t>
            </a:r>
            <a:endParaRPr lang="LID4096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B3EF2-EA5D-4803-B11A-D5AD984F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" y="1983467"/>
            <a:ext cx="6420126" cy="296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C802-60DF-4231-91C6-A9EFAC6EE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3" t="28922" r="41821" b="42395"/>
          <a:stretch/>
        </p:blipFill>
        <p:spPr>
          <a:xfrm>
            <a:off x="5175681" y="2977767"/>
            <a:ext cx="6909720" cy="29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7AD8-68CF-447A-96D4-97996EDE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confusion matrix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BD562-CBBB-4C27-A43A-15B3CA020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6" t="51133" r="56893" b="32297"/>
          <a:stretch/>
        </p:blipFill>
        <p:spPr>
          <a:xfrm>
            <a:off x="6551721" y="3875657"/>
            <a:ext cx="5548544" cy="2320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4AF16-9ABC-42B6-A61E-AB469005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3" y="2056895"/>
            <a:ext cx="5086905" cy="47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99E3F61-AF11-487E-BCC5-0F2DC9AD3B5B}"/>
              </a:ext>
            </a:extLst>
          </p:cNvPr>
          <p:cNvGrpSpPr/>
          <p:nvPr/>
        </p:nvGrpSpPr>
        <p:grpSpPr>
          <a:xfrm>
            <a:off x="-16309" y="20485"/>
            <a:ext cx="3169880" cy="3574972"/>
            <a:chOff x="0" y="736846"/>
            <a:chExt cx="3302073" cy="37108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02BE62-3072-40AE-A862-DD0B71B35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07362"/>
              <a:ext cx="3302073" cy="32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F7360B-9654-4A97-B76D-1FAD933CD132}"/>
                </a:ext>
              </a:extLst>
            </p:cNvPr>
            <p:cNvSpPr txBox="1"/>
            <p:nvPr/>
          </p:nvSpPr>
          <p:spPr>
            <a:xfrm>
              <a:off x="834501" y="736846"/>
              <a:ext cx="1447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CNN</a:t>
              </a:r>
              <a:endParaRPr lang="LID4096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4F265D-12BF-4554-B939-1D19D8DCF46F}"/>
              </a:ext>
            </a:extLst>
          </p:cNvPr>
          <p:cNvGrpSpPr/>
          <p:nvPr/>
        </p:nvGrpSpPr>
        <p:grpSpPr>
          <a:xfrm>
            <a:off x="3061317" y="177067"/>
            <a:ext cx="3676834" cy="3488380"/>
            <a:chOff x="3195270" y="3293945"/>
            <a:chExt cx="3408877" cy="356405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330AB50-DFEF-4DD5-A365-074ADF6D8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73" y="3573948"/>
              <a:ext cx="3302074" cy="3284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538C2C-9A94-4DAF-97F0-548C2CF50C8D}"/>
                </a:ext>
              </a:extLst>
            </p:cNvPr>
            <p:cNvSpPr txBox="1"/>
            <p:nvPr/>
          </p:nvSpPr>
          <p:spPr>
            <a:xfrm>
              <a:off x="3195270" y="3293945"/>
              <a:ext cx="2075895" cy="407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CNN + </a:t>
              </a:r>
              <a:r>
                <a:rPr lang="en-US" dirty="0" err="1">
                  <a:solidFill>
                    <a:schemeClr val="bg1"/>
                  </a:solidFill>
                </a:rPr>
                <a:t>XGBoost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DFA807-D480-4295-9B44-9B98F9BAB861}"/>
              </a:ext>
            </a:extLst>
          </p:cNvPr>
          <p:cNvGrpSpPr/>
          <p:nvPr/>
        </p:nvGrpSpPr>
        <p:grpSpPr>
          <a:xfrm>
            <a:off x="8711954" y="3429001"/>
            <a:ext cx="3480046" cy="3428999"/>
            <a:chOff x="8540318" y="3204614"/>
            <a:chExt cx="3630967" cy="36533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4259FE-8927-45C9-A260-E116FB3579BA}"/>
                </a:ext>
              </a:extLst>
            </p:cNvPr>
            <p:cNvSpPr txBox="1"/>
            <p:nvPr/>
          </p:nvSpPr>
          <p:spPr>
            <a:xfrm>
              <a:off x="9088365" y="3204614"/>
              <a:ext cx="2075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EfficientNetB3</a:t>
              </a:r>
              <a:endParaRPr lang="LID4096" dirty="0"/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6447E9D0-4661-4E59-8F80-7166DFF9E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0318" y="3516744"/>
              <a:ext cx="3630967" cy="3341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AEDA78-679E-4E94-9A66-83DAB2D81DC8}"/>
              </a:ext>
            </a:extLst>
          </p:cNvPr>
          <p:cNvGrpSpPr/>
          <p:nvPr/>
        </p:nvGrpSpPr>
        <p:grpSpPr>
          <a:xfrm>
            <a:off x="4944862" y="3231472"/>
            <a:ext cx="3602862" cy="3653287"/>
            <a:chOff x="5862834" y="136697"/>
            <a:chExt cx="3245583" cy="3109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3194D5-5567-40BC-B794-C663EF08702A}"/>
                </a:ext>
              </a:extLst>
            </p:cNvPr>
            <p:cNvSpPr txBox="1"/>
            <p:nvPr/>
          </p:nvSpPr>
          <p:spPr>
            <a:xfrm>
              <a:off x="6574505" y="136697"/>
              <a:ext cx="2075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VGG16</a:t>
              </a:r>
              <a:endParaRPr lang="LID4096" dirty="0"/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102DACC9-B6DF-4E85-B11E-04014C5CE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2834" y="506029"/>
              <a:ext cx="3245583" cy="273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D9EA2320-94BA-4CAE-A1A8-DFB51F1C8E51}"/>
              </a:ext>
            </a:extLst>
          </p:cNvPr>
          <p:cNvSpPr/>
          <p:nvPr/>
        </p:nvSpPr>
        <p:spPr>
          <a:xfrm rot="19353620">
            <a:off x="6763036" y="2610037"/>
            <a:ext cx="310719" cy="665825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5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comparison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4696F9E-201A-4355-BC82-C960D65A3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47709"/>
              </p:ext>
            </p:extLst>
          </p:nvPr>
        </p:nvGraphicFramePr>
        <p:xfrm>
          <a:off x="905522" y="2677666"/>
          <a:ext cx="928111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311">
                  <a:extLst>
                    <a:ext uri="{9D8B030D-6E8A-4147-A177-3AD203B41FA5}">
                      <a16:colId xmlns:a16="http://schemas.microsoft.com/office/drawing/2014/main" val="4023553185"/>
                    </a:ext>
                  </a:extLst>
                </a:gridCol>
                <a:gridCol w="1304283">
                  <a:extLst>
                    <a:ext uri="{9D8B030D-6E8A-4147-A177-3AD203B41FA5}">
                      <a16:colId xmlns:a16="http://schemas.microsoft.com/office/drawing/2014/main" val="1675107798"/>
                    </a:ext>
                  </a:extLst>
                </a:gridCol>
                <a:gridCol w="1417964">
                  <a:extLst>
                    <a:ext uri="{9D8B030D-6E8A-4147-A177-3AD203B41FA5}">
                      <a16:colId xmlns:a16="http://schemas.microsoft.com/office/drawing/2014/main" val="3579956471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352753227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1927728746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4161014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2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108.04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5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CNN+XGBoost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286.95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3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143.79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5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EfficientNetB3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475.29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61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4BFA624-78C8-42AE-AB5A-524875F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0"/>
            <a:ext cx="567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293EFC-413A-4888-9895-86809D1D7151}"/>
              </a:ext>
            </a:extLst>
          </p:cNvPr>
          <p:cNvSpPr txBox="1">
            <a:spLocks/>
          </p:cNvSpPr>
          <p:nvPr/>
        </p:nvSpPr>
        <p:spPr>
          <a:xfrm>
            <a:off x="742156" y="2557156"/>
            <a:ext cx="8610600" cy="1293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Wrong classified </a:t>
            </a:r>
          </a:p>
          <a:p>
            <a:r>
              <a:rPr lang="en-US" dirty="0"/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99676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3F91-951F-4799-8956-393F7F4C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48614-4880-49D4-9614-0061721F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689782"/>
            <a:ext cx="10181089" cy="955675"/>
          </a:xfrm>
        </p:spPr>
        <p:txBody>
          <a:bodyPr/>
          <a:lstStyle/>
          <a:p>
            <a:r>
              <a:rPr lang="en-US" dirty="0"/>
              <a:t>Alin </a:t>
            </a:r>
            <a:r>
              <a:rPr lang="en-US" dirty="0" err="1"/>
              <a:t>Finkelshtein</a:t>
            </a:r>
            <a:r>
              <a:rPr lang="en-US" dirty="0"/>
              <a:t> and Felix </a:t>
            </a:r>
            <a:r>
              <a:rPr lang="en-US" dirty="0" err="1"/>
              <a:t>Doctorman</a:t>
            </a:r>
            <a:endParaRPr lang="LID4096" dirty="0"/>
          </a:p>
        </p:txBody>
      </p:sp>
      <p:pic>
        <p:nvPicPr>
          <p:cNvPr id="7172" name="Picture 4" descr="Tumor GIFs - Get the best gif on GIFER">
            <a:extLst>
              <a:ext uri="{FF2B5EF4-FFF2-40B4-BE49-F238E27FC236}">
                <a16:creationId xmlns:a16="http://schemas.microsoft.com/office/drawing/2014/main" id="{75433C84-FF69-4F7E-ACB8-86D2C264EB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18" y="0"/>
            <a:ext cx="3689782" cy="36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6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 adenoma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721502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89F45-38DD-40C1-80A2-74B31677A35C}"/>
              </a:ext>
            </a:extLst>
          </p:cNvPr>
          <p:cNvSpPr txBox="1"/>
          <p:nvPr/>
        </p:nvSpPr>
        <p:spPr>
          <a:xfrm rot="16200000">
            <a:off x="3047259" y="4862437"/>
            <a:ext cx="106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stacking</a:t>
            </a:r>
            <a:endParaRPr lang="LID4096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30835</TotalTime>
  <Words>997</Words>
  <Application>Microsoft Office PowerPoint</Application>
  <PresentationFormat>Widescreen</PresentationFormat>
  <Paragraphs>213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Google Sans</vt:lpstr>
      <vt:lpstr>Noto Sans</vt:lpstr>
      <vt:lpstr>Noto Serif</vt:lpstr>
      <vt:lpstr>Söhne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Working flow</vt:lpstr>
      <vt:lpstr>Preprocessing</vt:lpstr>
      <vt:lpstr>CNN_model</vt:lpstr>
      <vt:lpstr>CNN architecture</vt:lpstr>
      <vt:lpstr>CNN 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VGG16 confusion matrix</vt:lpstr>
      <vt:lpstr>EfficientNetB3</vt:lpstr>
      <vt:lpstr>EfficientNetB3 training</vt:lpstr>
      <vt:lpstr>EfficientNetB3 confusion matrix</vt:lpstr>
      <vt:lpstr>PowerPoint Presentation</vt:lpstr>
      <vt:lpstr>Models comparison</vt:lpstr>
      <vt:lpstr>PowerPoint Presentation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DannyC19</cp:lastModifiedBy>
  <cp:revision>50</cp:revision>
  <cp:lastPrinted>2023-08-08T09:36:48Z</cp:lastPrinted>
  <dcterms:created xsi:type="dcterms:W3CDTF">2023-07-17T17:34:13Z</dcterms:created>
  <dcterms:modified xsi:type="dcterms:W3CDTF">2023-08-15T10:42:18Z</dcterms:modified>
</cp:coreProperties>
</file>